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2" r:id="rId2"/>
    <p:sldId id="256" r:id="rId3"/>
    <p:sldId id="303" r:id="rId4"/>
    <p:sldId id="299" r:id="rId5"/>
    <p:sldId id="301" r:id="rId6"/>
    <p:sldId id="261" r:id="rId7"/>
    <p:sldId id="288" r:id="rId8"/>
    <p:sldId id="257" r:id="rId9"/>
    <p:sldId id="262" r:id="rId10"/>
    <p:sldId id="292" r:id="rId11"/>
    <p:sldId id="300" r:id="rId12"/>
    <p:sldId id="267" r:id="rId13"/>
    <p:sldId id="291" r:id="rId14"/>
    <p:sldId id="293" r:id="rId15"/>
    <p:sldId id="294" r:id="rId16"/>
    <p:sldId id="268" r:id="rId17"/>
    <p:sldId id="272" r:id="rId18"/>
    <p:sldId id="295" r:id="rId19"/>
    <p:sldId id="305" r:id="rId20"/>
    <p:sldId id="297" r:id="rId21"/>
    <p:sldId id="296" r:id="rId22"/>
    <p:sldId id="259" r:id="rId23"/>
    <p:sldId id="276" r:id="rId24"/>
    <p:sldId id="280" r:id="rId25"/>
    <p:sldId id="278" r:id="rId26"/>
    <p:sldId id="304" r:id="rId27"/>
    <p:sldId id="298" r:id="rId28"/>
    <p:sldId id="25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0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mrsbiega@hotmail.com" TargetMode="External"/><Relationship Id="rId2" Type="http://schemas.openxmlformats.org/officeDocument/2006/relationships/hyperlink" Target="https://mme-biega.wikispaces.com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Bonjour et </a:t>
            </a:r>
            <a:r>
              <a:rPr lang="en-US" dirty="0" err="1" smtClean="0"/>
              <a:t>Bienvenue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m’appelle</a:t>
            </a:r>
            <a:r>
              <a:rPr lang="en-US" dirty="0" smtClean="0"/>
              <a:t> Mme. Biega. I’m happy to meet you!</a:t>
            </a:r>
          </a:p>
          <a:p>
            <a:r>
              <a:rPr lang="en-US" dirty="0">
                <a:latin typeface="Gill Sans MT" charset="0"/>
              </a:rPr>
              <a:t>P</a:t>
            </a:r>
            <a:r>
              <a:rPr lang="en-US" dirty="0" smtClean="0">
                <a:latin typeface="Gill Sans MT" charset="0"/>
              </a:rPr>
              <a:t>ick </a:t>
            </a:r>
            <a:r>
              <a:rPr lang="en-US" dirty="0">
                <a:latin typeface="Gill Sans MT" charset="0"/>
              </a:rPr>
              <a:t>up one </a:t>
            </a:r>
            <a:r>
              <a:rPr lang="en-US" dirty="0" smtClean="0">
                <a:latin typeface="Gill Sans MT" charset="0"/>
              </a:rPr>
              <a:t>paper or booklet from </a:t>
            </a:r>
            <a:r>
              <a:rPr lang="en-US" dirty="0">
                <a:latin typeface="Gill Sans MT" charset="0"/>
              </a:rPr>
              <a:t>each pile on the </a:t>
            </a:r>
            <a:r>
              <a:rPr lang="en-US" dirty="0" smtClean="0">
                <a:latin typeface="Gill Sans MT" charset="0"/>
              </a:rPr>
              <a:t>desk, </a:t>
            </a:r>
            <a:r>
              <a:rPr lang="en-US" dirty="0" err="1" smtClean="0">
                <a:latin typeface="Gill Sans MT" charset="0"/>
              </a:rPr>
              <a:t>s’il</a:t>
            </a:r>
            <a:r>
              <a:rPr lang="en-US" dirty="0" smtClean="0">
                <a:latin typeface="Gill Sans MT" charset="0"/>
              </a:rPr>
              <a:t> </a:t>
            </a:r>
            <a:r>
              <a:rPr lang="en-US" dirty="0" err="1" smtClean="0">
                <a:latin typeface="Gill Sans MT" charset="0"/>
              </a:rPr>
              <a:t>vous</a:t>
            </a:r>
            <a:r>
              <a:rPr lang="en-US" dirty="0" smtClean="0">
                <a:latin typeface="Gill Sans MT" charset="0"/>
              </a:rPr>
              <a:t> plait.</a:t>
            </a:r>
            <a:endParaRPr lang="en-US" dirty="0">
              <a:latin typeface="Gill Sans MT" charset="0"/>
            </a:endParaRPr>
          </a:p>
          <a:p>
            <a:r>
              <a:rPr lang="en-US" dirty="0" smtClean="0"/>
              <a:t>Waiting for class to start?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Make yourself a name card from the cardstock and fold it so that it stands up on the desk.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Begin your </a:t>
            </a:r>
            <a:r>
              <a:rPr lang="fr-CA" dirty="0" smtClean="0"/>
              <a:t>« </a:t>
            </a:r>
            <a:r>
              <a:rPr lang="fr-CA" dirty="0" err="1" smtClean="0"/>
              <a:t>françaislivre</a:t>
            </a:r>
            <a:r>
              <a:rPr lang="fr-CA" dirty="0" smtClean="0"/>
              <a:t> » </a:t>
            </a:r>
            <a:r>
              <a:rPr lang="fr-CA" dirty="0" err="1" smtClean="0"/>
              <a:t>get</a:t>
            </a:r>
            <a:r>
              <a:rPr lang="fr-CA" dirty="0"/>
              <a:t>-</a:t>
            </a:r>
            <a:r>
              <a:rPr lang="fr-CA" dirty="0" smtClean="0"/>
              <a:t>to-know-</a:t>
            </a:r>
            <a:r>
              <a:rPr lang="fr-CA" dirty="0" err="1" smtClean="0"/>
              <a:t>you</a:t>
            </a:r>
            <a:r>
              <a:rPr lang="fr-CA" dirty="0" smtClean="0"/>
              <a:t> page.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04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Succeed in This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 smtClean="0"/>
              <a:t>Do the work.</a:t>
            </a:r>
          </a:p>
          <a:p>
            <a:pPr lvl="1"/>
            <a:r>
              <a:rPr lang="en-US" dirty="0" smtClean="0"/>
              <a:t>Really!</a:t>
            </a:r>
          </a:p>
          <a:p>
            <a:r>
              <a:rPr lang="en-US" dirty="0" smtClean="0"/>
              <a:t>This includes notes, in-class practice (speaking, listening, and written), assignments, and homework.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/>
          <a:srcRect l="226" r="325"/>
          <a:stretch/>
        </p:blipFill>
        <p:spPr>
          <a:xfrm>
            <a:off x="4445377" y="1924051"/>
            <a:ext cx="412712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58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Succeed in </a:t>
            </a:r>
            <a:r>
              <a:rPr lang="en-US" dirty="0"/>
              <a:t>t</a:t>
            </a:r>
            <a:r>
              <a:rPr lang="en-US" dirty="0" smtClean="0"/>
              <a:t>his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u="sng" dirty="0" smtClean="0"/>
              <a:t>Study and ask questions when you don’t understand!</a:t>
            </a:r>
            <a:endParaRPr lang="en-US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may include coming for extra help if you need it.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I always give study tips and what to focus on for tests.</a:t>
            </a:r>
            <a:endParaRPr lang="en-US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/>
          <a:srcRect t="1724" b="1724"/>
          <a:stretch>
            <a:fillRect/>
          </a:stretch>
        </p:blipFill>
        <p:spPr>
          <a:xfrm>
            <a:off x="1469471" y="3448462"/>
            <a:ext cx="6206707" cy="3192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41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7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7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Rules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1102" b="1102"/>
          <a:stretch>
            <a:fillRect/>
          </a:stretch>
        </p:blipFill>
        <p:spPr/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4099146" cy="4497194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dirty="0" smtClean="0"/>
              <a:t>Respect</a:t>
            </a:r>
          </a:p>
          <a:p>
            <a:pPr lvl="1"/>
            <a:r>
              <a:rPr lang="en-US" dirty="0" smtClean="0"/>
              <a:t>Others</a:t>
            </a:r>
          </a:p>
          <a:p>
            <a:pPr lvl="1"/>
            <a:r>
              <a:rPr lang="en-US" dirty="0" smtClean="0"/>
              <a:t>Yourself</a:t>
            </a:r>
          </a:p>
          <a:p>
            <a:pPr lvl="1"/>
            <a:r>
              <a:rPr lang="en-US" dirty="0" smtClean="0"/>
              <a:t>Substitute Teachers</a:t>
            </a:r>
          </a:p>
          <a:p>
            <a:pPr lvl="2"/>
            <a:r>
              <a:rPr lang="en-US" dirty="0" smtClean="0"/>
              <a:t>Work assigned with a substitute is meaningful and is expected to be completed</a:t>
            </a:r>
          </a:p>
          <a:p>
            <a:pPr lvl="2"/>
            <a:r>
              <a:rPr lang="en-US" dirty="0" smtClean="0"/>
              <a:t>All class rules still apply even when I’m not in the room</a:t>
            </a:r>
          </a:p>
          <a:p>
            <a:pPr lvl="2"/>
            <a:r>
              <a:rPr lang="en-US" dirty="0" smtClean="0"/>
              <a:t>Names </a:t>
            </a:r>
            <a:r>
              <a:rPr lang="en-US" dirty="0"/>
              <a:t>written down will </a:t>
            </a:r>
            <a:r>
              <a:rPr lang="en-US" dirty="0" smtClean="0"/>
              <a:t>have consequences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64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+mj-lt"/>
              <a:buAutoNum type="arabicPeriod" startAt="2"/>
            </a:pPr>
            <a:r>
              <a:rPr lang="en-US" dirty="0" smtClean="0"/>
              <a:t>Responsibility</a:t>
            </a:r>
          </a:p>
          <a:p>
            <a:pPr lvl="1"/>
            <a:r>
              <a:rPr lang="en-US" dirty="0" smtClean="0"/>
              <a:t>For your actions</a:t>
            </a:r>
          </a:p>
          <a:p>
            <a:pPr lvl="1"/>
            <a:r>
              <a:rPr lang="en-US" dirty="0" smtClean="0"/>
              <a:t>For your work</a:t>
            </a:r>
          </a:p>
          <a:p>
            <a:pPr lvl="1"/>
            <a:r>
              <a:rPr lang="en-US" dirty="0" smtClean="0"/>
              <a:t>For your attitude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23974" t="20176" r="20267" b="12549"/>
          <a:stretch/>
        </p:blipFill>
        <p:spPr>
          <a:xfrm>
            <a:off x="4320540" y="1936751"/>
            <a:ext cx="4461304" cy="335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18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+mj-lt"/>
              <a:buAutoNum type="arabicPeriod" startAt="3"/>
            </a:pPr>
            <a:r>
              <a:rPr lang="en-US" dirty="0" smtClean="0"/>
              <a:t>Attendance </a:t>
            </a:r>
          </a:p>
          <a:p>
            <a:pPr lvl="1"/>
            <a:r>
              <a:rPr lang="en-US" dirty="0" err="1" smtClean="0"/>
              <a:t>Lates</a:t>
            </a:r>
            <a:endParaRPr lang="en-US" dirty="0" smtClean="0"/>
          </a:p>
          <a:p>
            <a:pPr lvl="2"/>
            <a:r>
              <a:rPr lang="en-US" dirty="0" smtClean="0"/>
              <a:t>After 3 – detention </a:t>
            </a:r>
          </a:p>
          <a:p>
            <a:pPr lvl="2"/>
            <a:r>
              <a:rPr lang="en-US" dirty="0" smtClean="0"/>
              <a:t>After 4 – phone call home</a:t>
            </a:r>
          </a:p>
          <a:p>
            <a:pPr lvl="2"/>
            <a:r>
              <a:rPr lang="en-US" dirty="0" smtClean="0"/>
              <a:t>After 5 – office 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 rotWithShape="1">
          <a:blip r:embed="rId2"/>
          <a:srcRect l="-102" r="569"/>
          <a:stretch/>
        </p:blipFill>
        <p:spPr>
          <a:xfrm>
            <a:off x="5464626" y="1905000"/>
            <a:ext cx="3107874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621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+mj-lt"/>
              <a:buAutoNum type="arabicPeriod" startAt="4"/>
            </a:pPr>
            <a:r>
              <a:rPr lang="en-US" dirty="0" smtClean="0"/>
              <a:t>Attention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-1234" r="-350"/>
          <a:stretch/>
        </p:blipFill>
        <p:spPr>
          <a:xfrm>
            <a:off x="6166403" y="1905000"/>
            <a:ext cx="2406097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56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Rules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65446" y="1571291"/>
            <a:ext cx="3749040" cy="4102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0"/>
              </a:spcBef>
              <a:spcAft>
                <a:spcPts val="1600"/>
              </a:spcAft>
              <a:buFont typeface="Wingdings 2" pitchFamily="18" charset="2"/>
              <a:buChar char="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Char char="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90763" indent="-461963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Char char="ò"/>
              <a:def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00"/>
              </a:spcAft>
              <a:buFont typeface="+mj-lt"/>
              <a:buAutoNum type="arabicPeriod" startAt="5"/>
            </a:pPr>
            <a:r>
              <a:rPr lang="en-US" dirty="0" smtClean="0"/>
              <a:t>Electronic devices</a:t>
            </a:r>
          </a:p>
          <a:p>
            <a:pPr lvl="1"/>
            <a:r>
              <a:rPr lang="en-US" dirty="0" smtClean="0"/>
              <a:t>Teacher’s discretion</a:t>
            </a:r>
          </a:p>
          <a:p>
            <a:pPr lvl="1"/>
            <a:r>
              <a:rPr lang="en-US" dirty="0" smtClean="0"/>
              <a:t>“Strike three, you’re out!”</a:t>
            </a:r>
          </a:p>
          <a:p>
            <a:pPr lvl="2">
              <a:buFont typeface="+mj-lt"/>
              <a:buAutoNum type="arabicPeriod"/>
            </a:pPr>
            <a:r>
              <a:rPr lang="en-US" dirty="0" smtClean="0"/>
              <a:t>Warning </a:t>
            </a:r>
          </a:p>
          <a:p>
            <a:pPr lvl="2">
              <a:buFont typeface="+mj-lt"/>
              <a:buAutoNum type="arabicPeriod"/>
            </a:pPr>
            <a:r>
              <a:rPr lang="en-US" dirty="0" smtClean="0"/>
              <a:t>Detention with me</a:t>
            </a:r>
          </a:p>
          <a:p>
            <a:pPr lvl="2">
              <a:buFont typeface="+mj-lt"/>
              <a:buAutoNum type="arabicPeriod"/>
            </a:pPr>
            <a:r>
              <a:rPr lang="en-US" dirty="0" smtClean="0"/>
              <a:t>Given to office and phone call home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18007" r="18007"/>
          <a:stretch>
            <a:fillRect/>
          </a:stretch>
        </p:blipFill>
        <p:spPr/>
      </p:pic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3"/>
          <a:srcRect l="-315" r="-188"/>
          <a:stretch/>
        </p:blipFill>
        <p:spPr>
          <a:xfrm>
            <a:off x="4823461" y="1688270"/>
            <a:ext cx="3749040" cy="46394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314" t="4163" r="4088" b="5738"/>
          <a:stretch/>
        </p:blipFill>
        <p:spPr>
          <a:xfrm>
            <a:off x="711200" y="4148664"/>
            <a:ext cx="3903286" cy="265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63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16" b="166"/>
          <a:stretch/>
        </p:blipFill>
        <p:spPr>
          <a:xfrm>
            <a:off x="571500" y="1771424"/>
            <a:ext cx="3749040" cy="2790828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Designed to prepare students for class assignments and/or extend learning beyond the classroom</a:t>
            </a:r>
          </a:p>
          <a:p>
            <a:r>
              <a:rPr lang="en-US" dirty="0" smtClean="0"/>
              <a:t>Meaningful</a:t>
            </a:r>
          </a:p>
          <a:p>
            <a:r>
              <a:rPr lang="en-US" dirty="0" smtClean="0"/>
              <a:t>No specific grade for homework</a:t>
            </a:r>
          </a:p>
          <a:p>
            <a:r>
              <a:rPr lang="en-US" dirty="0"/>
              <a:t>“I forgot it” is not an excuse </a:t>
            </a:r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got two contacts already!</a:t>
            </a:r>
            <a:r>
              <a:rPr lang="en-US" b="1" u="sng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 use my website!</a:t>
            </a:r>
          </a:p>
        </p:txBody>
      </p:sp>
    </p:spTree>
    <p:extLst>
      <p:ext uri="{BB962C8B-B14F-4D97-AF65-F5344CB8AC3E}">
        <p14:creationId xmlns:p14="http://schemas.microsoft.com/office/powerpoint/2010/main" val="349680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Assignments and Tests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84052" y="1704578"/>
            <a:ext cx="4539407" cy="4913194"/>
          </a:xfrm>
        </p:spPr>
        <p:txBody>
          <a:bodyPr/>
          <a:lstStyle/>
          <a:p>
            <a:r>
              <a:rPr lang="en-US" dirty="0" smtClean="0"/>
              <a:t>All </a:t>
            </a:r>
            <a:r>
              <a:rPr lang="en-US" dirty="0"/>
              <a:t>tests will be signed; quizzes are signed if less than 70%</a:t>
            </a:r>
          </a:p>
          <a:p>
            <a:r>
              <a:rPr lang="en-US" dirty="0" smtClean="0">
                <a:sym typeface="Wingdings"/>
              </a:rPr>
              <a:t>Late Work</a:t>
            </a:r>
          </a:p>
          <a:p>
            <a:pPr lvl="1"/>
            <a:r>
              <a:rPr lang="en-US" dirty="0" smtClean="0">
                <a:sym typeface="Wingdings"/>
              </a:rPr>
              <a:t>Students must turn in a pink “Missing Work Log” in lieu of the assignment</a:t>
            </a:r>
            <a:endParaRPr lang="en-US" dirty="0"/>
          </a:p>
          <a:p>
            <a:pPr lvl="1"/>
            <a:r>
              <a:rPr lang="en-US" dirty="0" smtClean="0"/>
              <a:t>Marks will be deducted for each day late</a:t>
            </a:r>
          </a:p>
          <a:p>
            <a:pPr lvl="1"/>
            <a:r>
              <a:rPr lang="en-US" dirty="0" smtClean="0"/>
              <a:t>Parents will be contacted on end-of-unit assignments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/>
          <a:srcRect l="-199" r="-99"/>
          <a:stretch/>
        </p:blipFill>
        <p:spPr>
          <a:xfrm>
            <a:off x="4823460" y="1924051"/>
            <a:ext cx="412712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9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10744" r="-10744"/>
          <a:stretch>
            <a:fillRect/>
          </a:stretch>
        </p:blipFill>
        <p:spPr>
          <a:xfrm>
            <a:off x="-376768" y="931333"/>
            <a:ext cx="9894241" cy="5088467"/>
          </a:xfrm>
        </p:spPr>
      </p:pic>
    </p:spTree>
    <p:extLst>
      <p:ext uri="{BB962C8B-B14F-4D97-AF65-F5344CB8AC3E}">
        <p14:creationId xmlns:p14="http://schemas.microsoft.com/office/powerpoint/2010/main" val="433117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526019"/>
            <a:ext cx="8001000" cy="2424766"/>
          </a:xfrm>
        </p:spPr>
        <p:txBody>
          <a:bodyPr/>
          <a:lstStyle/>
          <a:p>
            <a:r>
              <a:rPr lang="en-US" dirty="0" err="1" smtClean="0"/>
              <a:t>Bienvenue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la </a:t>
            </a:r>
            <a:r>
              <a:rPr lang="en-US" dirty="0" err="1" smtClean="0"/>
              <a:t>classe</a:t>
            </a:r>
            <a:r>
              <a:rPr lang="en-US" dirty="0" smtClean="0"/>
              <a:t> de </a:t>
            </a:r>
            <a:r>
              <a:rPr lang="en-US" dirty="0" err="1" smtClean="0"/>
              <a:t>français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Avec Mme. Biega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fr-CA" dirty="0" smtClean="0"/>
              <a:t>C’est prononcé « BEE-AY-GAH »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7125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638" y="835342"/>
            <a:ext cx="5293360" cy="529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98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Yep. It does have to be in French.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All homework, assignments, and tests must be completed in French.</a:t>
            </a:r>
          </a:p>
          <a:p>
            <a:r>
              <a:rPr lang="en-US" dirty="0" smtClean="0"/>
              <a:t>What are my expectations for your French capabilities?</a:t>
            </a:r>
          </a:p>
          <a:p>
            <a:r>
              <a:rPr lang="en-US" dirty="0" smtClean="0"/>
              <a:t>Google Translate</a:t>
            </a:r>
          </a:p>
          <a:p>
            <a:pPr lvl="1"/>
            <a:r>
              <a:rPr lang="en-US" dirty="0" smtClean="0"/>
              <a:t>NOPE.</a:t>
            </a:r>
          </a:p>
          <a:p>
            <a:pPr lvl="1"/>
            <a:r>
              <a:rPr lang="en-US" dirty="0" smtClean="0"/>
              <a:t>Plagiarism</a:t>
            </a:r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/>
          <a:srcRect l="-200" r="-504"/>
          <a:stretch/>
        </p:blipFill>
        <p:spPr>
          <a:xfrm>
            <a:off x="571500" y="1936751"/>
            <a:ext cx="4143832" cy="4114800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/>
          <a:srcRect l="17" r="77"/>
          <a:stretch/>
        </p:blipFill>
        <p:spPr>
          <a:xfrm>
            <a:off x="5547388" y="5141277"/>
            <a:ext cx="2506350" cy="148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Tidbits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0738" y="1936751"/>
            <a:ext cx="4374364" cy="4697732"/>
          </a:xfrm>
        </p:spPr>
        <p:txBody>
          <a:bodyPr>
            <a:normAutofit/>
          </a:bodyPr>
          <a:lstStyle/>
          <a:p>
            <a:r>
              <a:rPr lang="en-US" dirty="0" smtClean="0"/>
              <a:t>My website</a:t>
            </a:r>
          </a:p>
          <a:p>
            <a:pPr lvl="1"/>
            <a:r>
              <a:rPr lang="en-US" dirty="0" smtClean="0">
                <a:hlinkClick r:id="rId2"/>
              </a:rPr>
              <a:t>https://mme-biega.wikispaces.com</a:t>
            </a:r>
            <a:endParaRPr lang="en-US" dirty="0" smtClean="0"/>
          </a:p>
          <a:p>
            <a:pPr lvl="1"/>
            <a:r>
              <a:rPr lang="en-US" dirty="0" smtClean="0"/>
              <a:t>Or </a:t>
            </a:r>
            <a:r>
              <a:rPr lang="en-US" dirty="0" err="1" smtClean="0"/>
              <a:t>google</a:t>
            </a:r>
            <a:r>
              <a:rPr lang="en-US" dirty="0" smtClean="0"/>
              <a:t> my name and it should be one of the first sites</a:t>
            </a:r>
            <a:endParaRPr lang="en-US" dirty="0"/>
          </a:p>
          <a:p>
            <a:r>
              <a:rPr lang="en-US" dirty="0"/>
              <a:t>M</a:t>
            </a:r>
            <a:r>
              <a:rPr lang="en-US" dirty="0" smtClean="0"/>
              <a:t>y mailbox</a:t>
            </a:r>
          </a:p>
          <a:p>
            <a:pPr lvl="1"/>
            <a:r>
              <a:rPr lang="en-US" dirty="0" smtClean="0"/>
              <a:t>Email: </a:t>
            </a:r>
            <a:r>
              <a:rPr lang="en-US" dirty="0" smtClean="0">
                <a:hlinkClick r:id="rId3"/>
              </a:rPr>
              <a:t>mrsbiega@hotmail.com</a:t>
            </a:r>
            <a:endParaRPr lang="en-US" dirty="0" smtClean="0"/>
          </a:p>
          <a:p>
            <a:pPr lvl="1"/>
            <a:r>
              <a:rPr lang="en-US" dirty="0" smtClean="0"/>
              <a:t>Red bin for written requests, handing in work (folder)</a:t>
            </a:r>
          </a:p>
          <a:p>
            <a:r>
              <a:rPr lang="en-US" dirty="0" smtClean="0"/>
              <a:t>Extra help</a:t>
            </a:r>
          </a:p>
          <a:p>
            <a:pPr lvl="1"/>
            <a:r>
              <a:rPr lang="en-US" dirty="0" smtClean="0"/>
              <a:t>Tuesdays and Thursdays at lunch </a:t>
            </a:r>
            <a:r>
              <a:rPr lang="en-US" b="1" u="sng" dirty="0" smtClean="0"/>
              <a:t>and</a:t>
            </a:r>
            <a:r>
              <a:rPr lang="en-US" dirty="0" smtClean="0"/>
              <a:t> after school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4"/>
          <a:srcRect l="-2606" t="91176" r="-1498"/>
          <a:stretch/>
        </p:blipFill>
        <p:spPr>
          <a:xfrm>
            <a:off x="4486581" y="1936751"/>
            <a:ext cx="4463016" cy="32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5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0671" r="-106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7182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Card: 3-2-1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3</a:t>
            </a:r>
            <a:r>
              <a:rPr lang="en-US" dirty="0" smtClean="0"/>
              <a:t> rules and/or procedures you learned today</a:t>
            </a:r>
          </a:p>
          <a:p>
            <a:r>
              <a:rPr lang="en-US" u="sng" dirty="0" smtClean="0"/>
              <a:t>2</a:t>
            </a:r>
            <a:r>
              <a:rPr lang="en-US" dirty="0" smtClean="0"/>
              <a:t> questions you have for me</a:t>
            </a:r>
          </a:p>
          <a:p>
            <a:r>
              <a:rPr lang="en-US" u="sng" dirty="0" smtClean="0"/>
              <a:t>1</a:t>
            </a:r>
            <a:r>
              <a:rPr lang="en-US" dirty="0" smtClean="0"/>
              <a:t> suggestion you have for the class to make it fun, more interesting, or easy-to-learn!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82406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551397" y="2428875"/>
            <a:ext cx="8001000" cy="1917700"/>
          </a:xfrm>
        </p:spPr>
        <p:txBody>
          <a:bodyPr/>
          <a:lstStyle/>
          <a:p>
            <a:r>
              <a:rPr lang="en-US" dirty="0" smtClean="0"/>
              <a:t>“If you are not willing to learn, no one can help you. If you are determined to learn, no one can stop you.”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9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20075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Incentives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4410" y="1936750"/>
            <a:ext cx="4251960" cy="4921249"/>
          </a:xfrm>
        </p:spPr>
        <p:txBody>
          <a:bodyPr>
            <a:normAutofit/>
          </a:bodyPr>
          <a:lstStyle/>
          <a:p>
            <a:r>
              <a:rPr lang="en-US" dirty="0"/>
              <a:t>Points board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homework </a:t>
            </a:r>
            <a:r>
              <a:rPr lang="en-US" dirty="0"/>
              <a:t>pass, g/c, rain </a:t>
            </a:r>
            <a:r>
              <a:rPr lang="en-US" dirty="0" err="1"/>
              <a:t>cheques</a:t>
            </a:r>
            <a:r>
              <a:rPr lang="en-US" dirty="0"/>
              <a:t>, good letter/phone call home, get out of detention card, movie day (class), extra bathroom pass</a:t>
            </a:r>
          </a:p>
          <a:p>
            <a:pPr lvl="1"/>
            <a:r>
              <a:rPr lang="en-US" dirty="0"/>
              <a:t>Get points by: completing work (exit cards), participating positively, following directions, asking deep questions, showing compassion for your classmates, persevering, </a:t>
            </a:r>
          </a:p>
          <a:p>
            <a:pPr lvl="1"/>
            <a:r>
              <a:rPr lang="en-US" dirty="0"/>
              <a:t>Consequences: detention, phone call home, apology letter, being sent to another classroom, community service,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-4104" t="82392" b="9422"/>
          <a:stretch/>
        </p:blipFill>
        <p:spPr>
          <a:xfrm>
            <a:off x="4823460" y="1936751"/>
            <a:ext cx="3403368" cy="2288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80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5147272"/>
          </a:xfrm>
        </p:spPr>
        <p:txBody>
          <a:bodyPr>
            <a:normAutofit/>
          </a:bodyPr>
          <a:lstStyle/>
          <a:p>
            <a:r>
              <a:rPr lang="en-US" dirty="0" smtClean="0"/>
              <a:t>Write down the answers on the index cards first.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What are you looking forward to this year? In this class?</a:t>
            </a:r>
          </a:p>
          <a:p>
            <a:endParaRPr lang="en-US" dirty="0" smtClean="0"/>
          </a:p>
          <a:p>
            <a:endParaRPr lang="en-US" dirty="0"/>
          </a:p>
          <a:p>
            <a:pPr lvl="1">
              <a:buFont typeface="+mj-lt"/>
              <a:buAutoNum type="arabicPeriod"/>
            </a:pPr>
            <a:r>
              <a:rPr lang="en-US" dirty="0" smtClean="0"/>
              <a:t>What are you not looking forward to this year? In this class?</a:t>
            </a:r>
          </a:p>
          <a:p>
            <a:endParaRPr lang="en-US" dirty="0"/>
          </a:p>
          <a:p>
            <a:r>
              <a:rPr lang="en-US" dirty="0" smtClean="0"/>
              <a:t>Share your answers with the class.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12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Prière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start each class with a prayer.</a:t>
            </a:r>
          </a:p>
          <a:p>
            <a:pPr lvl="1"/>
            <a:r>
              <a:rPr lang="en-US" dirty="0" smtClean="0"/>
              <a:t>Sign of the cross: </a:t>
            </a:r>
            <a:r>
              <a:rPr lang="fr-CA" dirty="0" smtClean="0"/>
              <a:t>« Au nom du Père, et du Fils, et du Saint Esprit. Amen. »</a:t>
            </a:r>
          </a:p>
          <a:p>
            <a:pPr lvl="1"/>
            <a:r>
              <a:rPr lang="fr-CA" dirty="0" smtClean="0"/>
              <a:t>« Notre Père »</a:t>
            </a:r>
          </a:p>
          <a:p>
            <a:pPr lvl="1"/>
            <a:r>
              <a:rPr lang="fr-CA" dirty="0" smtClean="0"/>
              <a:t>« Je Vous Salue, Marie »</a:t>
            </a:r>
          </a:p>
          <a:p>
            <a:pPr lvl="1"/>
            <a:r>
              <a:rPr lang="fr-CA" dirty="0" smtClean="0"/>
              <a:t>Les autres prières  </a:t>
            </a:r>
            <a:r>
              <a:rPr lang="fr-CA" dirty="0" smtClean="0">
                <a:sym typeface="Wingdings"/>
              </a:rPr>
              <a:t>  plus tard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727263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/>
          <a:srcRect l="8077" t="5115" r="8180" b="5185"/>
          <a:stretch/>
        </p:blipFill>
        <p:spPr>
          <a:xfrm>
            <a:off x="1370138" y="1721289"/>
            <a:ext cx="6700309" cy="447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392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374910"/>
            <a:ext cx="8001000" cy="1143000"/>
          </a:xfrm>
        </p:spPr>
        <p:txBody>
          <a:bodyPr/>
          <a:lstStyle/>
          <a:p>
            <a:r>
              <a:rPr lang="en-US" dirty="0" smtClean="0"/>
              <a:t>Meet Mme. Biega – Qui </a:t>
            </a:r>
            <a:r>
              <a:rPr lang="en-US" dirty="0" err="1" smtClean="0"/>
              <a:t>Suis</a:t>
            </a:r>
            <a:r>
              <a:rPr lang="en-US" dirty="0" smtClean="0"/>
              <a:t>-Je?</a:t>
            </a:r>
            <a:br>
              <a:rPr lang="en-US" dirty="0" smtClean="0"/>
            </a:br>
            <a:r>
              <a:rPr lang="fr-CA" sz="2000" dirty="0"/>
              <a:t>C’est prononcé « BEE-AY-GAH »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508" y="1888408"/>
            <a:ext cx="4622952" cy="487977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devenue</a:t>
            </a:r>
            <a:r>
              <a:rPr lang="en-US" dirty="0" smtClean="0"/>
              <a:t> </a:t>
            </a:r>
            <a:r>
              <a:rPr lang="en-US" dirty="0" err="1" smtClean="0"/>
              <a:t>professeur</a:t>
            </a:r>
            <a:r>
              <a:rPr lang="en-US" dirty="0" smtClean="0"/>
              <a:t> en 2009.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peux</a:t>
            </a:r>
            <a:r>
              <a:rPr lang="en-US" dirty="0" smtClean="0"/>
              <a:t> </a:t>
            </a:r>
            <a:r>
              <a:rPr lang="en-US" dirty="0" err="1" smtClean="0"/>
              <a:t>enseigner</a:t>
            </a:r>
            <a:r>
              <a:rPr lang="en-US" dirty="0" smtClean="0"/>
              <a:t> le </a:t>
            </a:r>
            <a:r>
              <a:rPr lang="en-US" dirty="0" err="1" smtClean="0"/>
              <a:t>français</a:t>
            </a:r>
            <a:r>
              <a:rPr lang="en-US" dirty="0" smtClean="0"/>
              <a:t> et les </a:t>
            </a:r>
            <a:r>
              <a:rPr lang="en-US" dirty="0" err="1" smtClean="0"/>
              <a:t>mathématiques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mariée</a:t>
            </a:r>
            <a:r>
              <a:rPr lang="en-US" dirty="0" smtClean="0"/>
              <a:t>. Mon </a:t>
            </a:r>
            <a:r>
              <a:rPr lang="en-US" dirty="0" err="1" smtClean="0"/>
              <a:t>mari</a:t>
            </a:r>
            <a:r>
              <a:rPr lang="en-US" dirty="0" smtClean="0"/>
              <a:t> </a:t>
            </a:r>
            <a:r>
              <a:rPr lang="en-US" dirty="0" err="1" smtClean="0"/>
              <a:t>s’appelle</a:t>
            </a:r>
            <a:r>
              <a:rPr lang="en-US" dirty="0" smtClean="0"/>
              <a:t> Nathan.</a:t>
            </a:r>
          </a:p>
          <a:p>
            <a:r>
              <a:rPr lang="en-US" dirty="0" err="1" smtClean="0"/>
              <a:t>J’aime</a:t>
            </a:r>
            <a:r>
              <a:rPr lang="en-US" dirty="0" smtClean="0"/>
              <a:t> beaucoup </a:t>
            </a:r>
            <a:r>
              <a:rPr lang="en-US" dirty="0" err="1" smtClean="0"/>
              <a:t>écouter</a:t>
            </a:r>
            <a:r>
              <a:rPr lang="en-US" dirty="0" smtClean="0"/>
              <a:t> la </a:t>
            </a:r>
            <a:r>
              <a:rPr lang="en-US" dirty="0" err="1" smtClean="0"/>
              <a:t>musique</a:t>
            </a:r>
            <a:r>
              <a:rPr lang="en-US" dirty="0" smtClean="0"/>
              <a:t> (le country,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mon</a:t>
            </a:r>
            <a:r>
              <a:rPr lang="en-US" dirty="0" smtClean="0"/>
              <a:t> style </a:t>
            </a:r>
            <a:r>
              <a:rPr lang="en-US" dirty="0" err="1" smtClean="0"/>
              <a:t>préféré</a:t>
            </a:r>
            <a:r>
              <a:rPr lang="en-US" dirty="0" smtClean="0"/>
              <a:t>,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j’aime</a:t>
            </a:r>
            <a:r>
              <a:rPr lang="en-US" dirty="0" smtClean="0"/>
              <a:t> </a:t>
            </a:r>
            <a:r>
              <a:rPr lang="en-US" dirty="0" err="1" smtClean="0"/>
              <a:t>aussi</a:t>
            </a:r>
            <a:r>
              <a:rPr lang="en-US" dirty="0" smtClean="0"/>
              <a:t> Mumford and Sons and beaucoup </a:t>
            </a:r>
            <a:r>
              <a:rPr lang="en-US" dirty="0" err="1" smtClean="0"/>
              <a:t>d’autres</a:t>
            </a:r>
            <a:r>
              <a:rPr lang="en-US" dirty="0" smtClean="0"/>
              <a:t> </a:t>
            </a:r>
            <a:r>
              <a:rPr lang="en-US" dirty="0" err="1" smtClean="0"/>
              <a:t>groupes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J’adore</a:t>
            </a:r>
            <a:r>
              <a:rPr lang="en-US" dirty="0" smtClean="0"/>
              <a:t> les </a:t>
            </a:r>
            <a:r>
              <a:rPr lang="en-US" dirty="0" err="1" smtClean="0"/>
              <a:t>émissions</a:t>
            </a:r>
            <a:r>
              <a:rPr lang="en-US" dirty="0" smtClean="0"/>
              <a:t> </a:t>
            </a:r>
            <a:r>
              <a:rPr lang="en-US" dirty="0" err="1" smtClean="0"/>
              <a:t>téléréalité</a:t>
            </a:r>
            <a:r>
              <a:rPr lang="en-US" dirty="0" smtClean="0"/>
              <a:t>: Big Brother, Survivor, et Amazing Race.</a:t>
            </a:r>
          </a:p>
          <a:p>
            <a:r>
              <a:rPr lang="en-US" dirty="0" err="1" smtClean="0"/>
              <a:t>Mes</a:t>
            </a:r>
            <a:r>
              <a:rPr lang="en-US" dirty="0" smtClean="0"/>
              <a:t> </a:t>
            </a:r>
            <a:r>
              <a:rPr lang="en-US" dirty="0" err="1" smtClean="0"/>
              <a:t>équipes</a:t>
            </a:r>
            <a:r>
              <a:rPr lang="en-US" dirty="0" smtClean="0"/>
              <a:t> </a:t>
            </a:r>
            <a:r>
              <a:rPr lang="en-US" dirty="0" err="1" smtClean="0"/>
              <a:t>favoris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les </a:t>
            </a:r>
            <a:r>
              <a:rPr lang="en-US" dirty="0" err="1" smtClean="0"/>
              <a:t>Ticats</a:t>
            </a:r>
            <a:r>
              <a:rPr lang="en-US" dirty="0" smtClean="0"/>
              <a:t>, les </a:t>
            </a:r>
            <a:r>
              <a:rPr lang="en-US" dirty="0" err="1" smtClean="0"/>
              <a:t>Habs</a:t>
            </a:r>
            <a:r>
              <a:rPr lang="en-US" dirty="0" smtClean="0"/>
              <a:t>, et les Green Bay Packers.</a:t>
            </a:r>
          </a:p>
        </p:txBody>
      </p:sp>
      <p:pic>
        <p:nvPicPr>
          <p:cNvPr id="5" name="Content Placeholder 5" descr="66957_669770318650_5707804_n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063" b="-32063"/>
          <a:stretch>
            <a:fillRect/>
          </a:stretch>
        </p:blipFill>
        <p:spPr>
          <a:xfrm>
            <a:off x="4823460" y="1168024"/>
            <a:ext cx="3749040" cy="4102100"/>
          </a:xfrm>
        </p:spPr>
      </p:pic>
      <p:sp>
        <p:nvSpPr>
          <p:cNvPr id="6" name="TextBox 5"/>
          <p:cNvSpPr txBox="1"/>
          <p:nvPr/>
        </p:nvSpPr>
        <p:spPr>
          <a:xfrm>
            <a:off x="4945864" y="4595675"/>
            <a:ext cx="36266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Mes</a:t>
            </a:r>
            <a:r>
              <a:rPr lang="en-US" sz="2000" dirty="0" smtClean="0"/>
              <a:t> bêtes </a:t>
            </a:r>
            <a:r>
              <a:rPr lang="en-US" sz="2000" dirty="0" err="1" smtClean="0"/>
              <a:t>noires</a:t>
            </a:r>
            <a:r>
              <a:rPr lang="en-US" sz="2000" dirty="0"/>
              <a:t> </a:t>
            </a:r>
            <a:r>
              <a:rPr lang="en-US" sz="2000" dirty="0" smtClean="0"/>
              <a:t>(</a:t>
            </a:r>
            <a:r>
              <a:rPr lang="en-US" sz="2000" dirty="0"/>
              <a:t>pet </a:t>
            </a:r>
            <a:r>
              <a:rPr lang="en-US" sz="2000" dirty="0" smtClean="0"/>
              <a:t>peeves): not being prepared, Google Translate, disrespect to others, not taking risks.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256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Responsibilities as a Teacher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treat you with respect and care for you as an individual.</a:t>
            </a:r>
          </a:p>
          <a:p>
            <a:r>
              <a:rPr lang="en-US" dirty="0" smtClean="0"/>
              <a:t>To provide you with an orderly classroom environment.</a:t>
            </a:r>
          </a:p>
          <a:p>
            <a:r>
              <a:rPr lang="en-US" dirty="0" smtClean="0"/>
              <a:t>To provide you with the necessary discipline.</a:t>
            </a:r>
          </a:p>
          <a:p>
            <a:r>
              <a:rPr lang="en-US" dirty="0" smtClean="0"/>
              <a:t>To teach you the required content.</a:t>
            </a:r>
          </a:p>
          <a:p>
            <a:r>
              <a:rPr lang="en-US" dirty="0" smtClean="0"/>
              <a:t>To provide the appropriate motivation.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0266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1571"/>
            <a:ext cx="8001000" cy="1143000"/>
          </a:xfrm>
        </p:spPr>
        <p:txBody>
          <a:bodyPr/>
          <a:lstStyle/>
          <a:p>
            <a:r>
              <a:rPr lang="en-US" dirty="0" smtClean="0"/>
              <a:t>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99" y="1936750"/>
            <a:ext cx="4023475" cy="4564041"/>
          </a:xfrm>
        </p:spPr>
        <p:txBody>
          <a:bodyPr>
            <a:normAutofit/>
          </a:bodyPr>
          <a:lstStyle/>
          <a:p>
            <a:r>
              <a:rPr lang="en-US" dirty="0"/>
              <a:t>Start-of-class procedures</a:t>
            </a:r>
          </a:p>
          <a:p>
            <a:pPr lvl="1"/>
            <a:r>
              <a:rPr lang="en-US" dirty="0" smtClean="0">
                <a:sym typeface="Wingdings"/>
              </a:rPr>
              <a:t>Take out la </a:t>
            </a:r>
            <a:r>
              <a:rPr lang="en-US" dirty="0" err="1" smtClean="0">
                <a:sym typeface="Wingdings"/>
              </a:rPr>
              <a:t>prière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Take </a:t>
            </a:r>
            <a:r>
              <a:rPr lang="en-US" dirty="0">
                <a:sym typeface="Wingdings"/>
              </a:rPr>
              <a:t>out </a:t>
            </a:r>
            <a:r>
              <a:rPr lang="en-US" dirty="0" smtClean="0">
                <a:sym typeface="Wingdings"/>
              </a:rPr>
              <a:t>homework</a:t>
            </a:r>
          </a:p>
          <a:p>
            <a:pPr lvl="1"/>
            <a:r>
              <a:rPr lang="fr-CA" dirty="0" smtClean="0">
                <a:sym typeface="Wingdings"/>
              </a:rPr>
              <a:t>Is </a:t>
            </a:r>
            <a:r>
              <a:rPr lang="fr-CA" dirty="0" err="1" smtClean="0">
                <a:sym typeface="Wingdings"/>
              </a:rPr>
              <a:t>there</a:t>
            </a:r>
            <a:r>
              <a:rPr lang="fr-CA" dirty="0" smtClean="0">
                <a:sym typeface="Wingdings"/>
              </a:rPr>
              <a:t> a « carillonneur »</a:t>
            </a:r>
            <a:r>
              <a:rPr lang="en-US" dirty="0" smtClean="0">
                <a:sym typeface="Wingdings"/>
              </a:rPr>
              <a:t>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Getting </a:t>
            </a:r>
            <a:r>
              <a:rPr lang="en-US" dirty="0"/>
              <a:t>up in </a:t>
            </a:r>
            <a:r>
              <a:rPr lang="en-US" dirty="0" smtClean="0"/>
              <a:t>class</a:t>
            </a:r>
          </a:p>
          <a:p>
            <a:pPr lvl="1"/>
            <a:r>
              <a:rPr lang="en-US" dirty="0" smtClean="0"/>
              <a:t>Bathroom</a:t>
            </a:r>
          </a:p>
          <a:p>
            <a:pPr lvl="1"/>
            <a:r>
              <a:rPr lang="en-US" dirty="0" smtClean="0"/>
              <a:t>Sharpening pencils</a:t>
            </a:r>
          </a:p>
          <a:p>
            <a:pPr lvl="1"/>
            <a:endParaRPr lang="en-US" dirty="0"/>
          </a:p>
          <a:p>
            <a:r>
              <a:rPr lang="en-US" dirty="0" smtClean="0"/>
              <a:t>Dismissal </a:t>
            </a:r>
            <a:r>
              <a:rPr lang="en-US" dirty="0"/>
              <a:t>procedures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8667" y="1936751"/>
            <a:ext cx="4423833" cy="4564040"/>
          </a:xfrm>
        </p:spPr>
        <p:txBody>
          <a:bodyPr>
            <a:normAutofit/>
          </a:bodyPr>
          <a:lstStyle/>
          <a:p>
            <a:r>
              <a:rPr lang="en-US" dirty="0" smtClean="0"/>
              <a:t>Bathroom</a:t>
            </a:r>
          </a:p>
          <a:p>
            <a:pPr lvl="1"/>
            <a:r>
              <a:rPr lang="en-US" dirty="0" smtClean="0"/>
              <a:t>You are in grade 9. Please use the bathroom at the designated times: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Before class.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Between classes.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At lunch.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When I’m not teaching a lesson.</a:t>
            </a:r>
          </a:p>
          <a:p>
            <a:pPr lvl="2"/>
            <a:r>
              <a:rPr lang="en-US" dirty="0" smtClean="0"/>
              <a:t>One student at a time</a:t>
            </a:r>
          </a:p>
          <a:p>
            <a:pPr lvl="2"/>
            <a:r>
              <a:rPr lang="en-US" dirty="0" smtClean="0"/>
              <a:t>Sign out and back in, please!</a:t>
            </a:r>
          </a:p>
          <a:p>
            <a:pPr lvl="2"/>
            <a:r>
              <a:rPr lang="en-US" dirty="0" smtClean="0"/>
              <a:t>You get two bathroom passes per week – use them wisely!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82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Absent – Now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0"/>
            <a:ext cx="3749040" cy="4664309"/>
          </a:xfrm>
        </p:spPr>
        <p:txBody>
          <a:bodyPr>
            <a:normAutofit/>
          </a:bodyPr>
          <a:lstStyle/>
          <a:p>
            <a:r>
              <a:rPr lang="en-US" u="sng" dirty="0" smtClean="0"/>
              <a:t>Homework Partners</a:t>
            </a:r>
            <a:r>
              <a:rPr lang="en-US" dirty="0" smtClean="0"/>
              <a:t> – trade phone numbers and emails with TWO people in the class</a:t>
            </a:r>
          </a:p>
          <a:p>
            <a:pPr lvl="1"/>
            <a:r>
              <a:rPr lang="en-US" dirty="0" smtClean="0"/>
              <a:t>Seat partner and Across-the-Aisle partner</a:t>
            </a:r>
          </a:p>
          <a:p>
            <a:pPr lvl="1"/>
            <a:r>
              <a:rPr lang="en-US" dirty="0" smtClean="0"/>
              <a:t>Contact your homework partner(s) the day(s) you are away</a:t>
            </a:r>
          </a:p>
          <a:p>
            <a:r>
              <a:rPr lang="en-US" dirty="0" smtClean="0"/>
              <a:t>You are responsible for making up work/getting notes when you get back</a:t>
            </a:r>
          </a:p>
          <a:p>
            <a:pPr lvl="1"/>
            <a:r>
              <a:rPr lang="en-US" dirty="0" smtClean="0"/>
              <a:t>Absent binder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/>
          <a:srcRect l="-224" r="-458"/>
          <a:stretch/>
        </p:blipFill>
        <p:spPr>
          <a:xfrm>
            <a:off x="4503909" y="1936751"/>
            <a:ext cx="4418697" cy="337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8748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Succeed in this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357" y="1637732"/>
            <a:ext cx="4541454" cy="5220268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/>
              <a:t>Come to class prepared.</a:t>
            </a:r>
          </a:p>
          <a:p>
            <a:pPr lvl="1"/>
            <a:r>
              <a:rPr lang="en-US" dirty="0" smtClean="0"/>
              <a:t>What </a:t>
            </a:r>
            <a:r>
              <a:rPr lang="en-US" dirty="0"/>
              <a:t>to bring to class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encil</a:t>
            </a:r>
            <a:r>
              <a:rPr lang="en-US" dirty="0"/>
              <a:t>/pen, binder, paper, text (if applicable</a:t>
            </a:r>
            <a:r>
              <a:rPr lang="en-US" dirty="0" smtClean="0"/>
              <a:t>), </a:t>
            </a:r>
            <a:r>
              <a:rPr lang="en-US" dirty="0"/>
              <a:t>Water </a:t>
            </a:r>
            <a:r>
              <a:rPr lang="en-US" dirty="0" smtClean="0"/>
              <a:t>ONLY</a:t>
            </a:r>
          </a:p>
          <a:p>
            <a:pPr lvl="1"/>
            <a:r>
              <a:rPr lang="en-US" dirty="0" smtClean="0"/>
              <a:t>What </a:t>
            </a:r>
            <a:r>
              <a:rPr lang="en-US" b="1" u="sng" dirty="0" smtClean="0"/>
              <a:t>NOT</a:t>
            </a:r>
            <a:r>
              <a:rPr lang="en-US" dirty="0" smtClean="0"/>
              <a:t> to bring:</a:t>
            </a:r>
          </a:p>
          <a:p>
            <a:pPr lvl="2"/>
            <a:r>
              <a:rPr lang="en-US" dirty="0" smtClean="0"/>
              <a:t>Food of any kind</a:t>
            </a:r>
          </a:p>
          <a:p>
            <a:pPr lvl="2"/>
            <a:r>
              <a:rPr lang="en-US" dirty="0" smtClean="0"/>
              <a:t>Drinks other than water</a:t>
            </a:r>
          </a:p>
          <a:p>
            <a:r>
              <a:rPr lang="en-US" dirty="0" smtClean="0"/>
              <a:t>Not prepared?</a:t>
            </a:r>
          </a:p>
          <a:p>
            <a:pPr lvl="1"/>
            <a:r>
              <a:rPr lang="en-US" dirty="0" smtClean="0"/>
              <a:t>You may borrow something from me by trading either:</a:t>
            </a:r>
          </a:p>
          <a:p>
            <a:pPr lvl="2"/>
            <a:r>
              <a:rPr lang="en-US" dirty="0" smtClean="0"/>
              <a:t>Wallet</a:t>
            </a:r>
          </a:p>
          <a:p>
            <a:pPr lvl="2"/>
            <a:r>
              <a:rPr lang="en-US" dirty="0" smtClean="0"/>
              <a:t>Shoe</a:t>
            </a:r>
          </a:p>
          <a:p>
            <a:pPr lvl="2"/>
            <a:r>
              <a:rPr lang="en-US" dirty="0" smtClean="0"/>
              <a:t>Cell</a:t>
            </a:r>
          </a:p>
          <a:p>
            <a:pPr lvl="1"/>
            <a:r>
              <a:rPr lang="en-US" dirty="0" smtClean="0"/>
              <a:t>No exceptions!!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/>
          <a:srcRect l="167" r="-61"/>
          <a:stretch/>
        </p:blipFill>
        <p:spPr>
          <a:xfrm>
            <a:off x="4616287" y="2655347"/>
            <a:ext cx="4256191" cy="319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2539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409</TotalTime>
  <Words>959</Words>
  <Application>Microsoft Office PowerPoint</Application>
  <PresentationFormat>On-screen Show (4:3)</PresentationFormat>
  <Paragraphs>147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Travelogue</vt:lpstr>
      <vt:lpstr>Bonjour et Bienvenue!</vt:lpstr>
      <vt:lpstr>Bienvenue à la classe de français!</vt:lpstr>
      <vt:lpstr>La Prière</vt:lpstr>
      <vt:lpstr>PowerPoint Presentation</vt:lpstr>
      <vt:lpstr>Meet Mme. Biega – Qui Suis-Je? C’est prononcé « BEE-AY-GAH »</vt:lpstr>
      <vt:lpstr>My Responsibilities as a Teacher </vt:lpstr>
      <vt:lpstr>Routines</vt:lpstr>
      <vt:lpstr>Absent – Now What?</vt:lpstr>
      <vt:lpstr>How to Succeed in this Class</vt:lpstr>
      <vt:lpstr>How to Succeed in This Class</vt:lpstr>
      <vt:lpstr>How to Succeed in this Class</vt:lpstr>
      <vt:lpstr>Class Rules</vt:lpstr>
      <vt:lpstr>Class Rules</vt:lpstr>
      <vt:lpstr>Class Rules</vt:lpstr>
      <vt:lpstr>Class Rules</vt:lpstr>
      <vt:lpstr>Class Rules</vt:lpstr>
      <vt:lpstr>Homework</vt:lpstr>
      <vt:lpstr>Assignments and Tests</vt:lpstr>
      <vt:lpstr>PowerPoint Presentation</vt:lpstr>
      <vt:lpstr>PowerPoint Presentation</vt:lpstr>
      <vt:lpstr>Yep. It does have to be in French.</vt:lpstr>
      <vt:lpstr>Other Tidbits</vt:lpstr>
      <vt:lpstr>PowerPoint Presentation</vt:lpstr>
      <vt:lpstr>Exit Card: 3-2-1</vt:lpstr>
      <vt:lpstr>“If you are not willing to learn, no one can help you. If you are determined to learn, no one can stop you.”</vt:lpstr>
      <vt:lpstr>PowerPoint Presentation</vt:lpstr>
      <vt:lpstr>Incentives Program</vt:lpstr>
      <vt:lpstr>Opening 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 à la classe de français!</dc:title>
  <dc:creator>Sarah</dc:creator>
  <cp:lastModifiedBy>Biega, Sarah</cp:lastModifiedBy>
  <cp:revision>51</cp:revision>
  <dcterms:created xsi:type="dcterms:W3CDTF">2014-08-30T17:57:35Z</dcterms:created>
  <dcterms:modified xsi:type="dcterms:W3CDTF">2014-09-03T12:09:27Z</dcterms:modified>
</cp:coreProperties>
</file>